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9"/>
  </p:notesMasterIdLst>
  <p:sldIdLst>
    <p:sldId id="367" r:id="rId5"/>
    <p:sldId id="368" r:id="rId6"/>
    <p:sldId id="369" r:id="rId7"/>
    <p:sldId id="370" r:id="rId8"/>
    <p:sldId id="371" r:id="rId9"/>
    <p:sldId id="372" r:id="rId10"/>
    <p:sldId id="373" r:id="rId11"/>
    <p:sldId id="374" r:id="rId12"/>
    <p:sldId id="375" r:id="rId13"/>
    <p:sldId id="376" r:id="rId14"/>
    <p:sldId id="377" r:id="rId15"/>
    <p:sldId id="349" r:id="rId16"/>
    <p:sldId id="378" r:id="rId17"/>
    <p:sldId id="348"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206" autoAdjust="0"/>
  </p:normalViewPr>
  <p:slideViewPr>
    <p:cSldViewPr snapToGrid="0">
      <p:cViewPr varScale="1">
        <p:scale>
          <a:sx n="113" d="100"/>
          <a:sy n="113" d="100"/>
        </p:scale>
        <p:origin x="586" y="86"/>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
</file>

<file path=ppt/media/image1.png>
</file>

<file path=ppt/media/image10.png>
</file>

<file path=ppt/media/image2.jpeg>
</file>

<file path=ppt/media/image3.png>
</file>

<file path=ppt/media/image4.png>
</file>

<file path=ppt/media/image5.png>
</file>

<file path=ppt/media/image6.pn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r>
              <a:rPr lang="en-US" b="1">
                <a:latin typeface="Calibri"/>
                <a:cs typeface="Calibri"/>
              </a:rPr>
              <a:t>These are the list of chapters that we are going to cover in these foundation codes. Those are chapter one what are AI and ML? chapter 2 applied Python programming in AI,  and chapter 3 is</a:t>
            </a:r>
            <a:r>
              <a:rPr lang="en-US" b="1"/>
              <a:t> exploratory data analysis for ML. </a:t>
            </a: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2000" b="1">
                <a:solidFill>
                  <a:srgbClr val="213163"/>
                </a:solidFill>
              </a:rPr>
              <a:t>Reference</a:t>
            </a:r>
            <a:endParaRPr lang="en-US" sz="2000"/>
          </a:p>
          <a:p>
            <a:pPr marL="173736" indent="-173736">
              <a:buFont typeface="Arial" panose="020B0604020202020204" pitchFamily="34" charset="0"/>
              <a:buChar char="•"/>
              <a:tabLst>
                <a:tab pos="0" algn="l"/>
              </a:tabLst>
            </a:pPr>
            <a:endParaRPr lang="en-IN" sz="2000" spc="-1"/>
          </a:p>
          <a:p>
            <a:pPr marL="173736" indent="-173736">
              <a:buFont typeface="Arial" panose="020B0604020202020204" pitchFamily="34" charset="0"/>
              <a:buChar char="•"/>
              <a:tabLst>
                <a:tab pos="0" algn="l"/>
              </a:tabLst>
            </a:pPr>
            <a:r>
              <a:rPr lang="en-IN" sz="2000" spc="-1"/>
              <a:t>These are the references for this session.</a:t>
            </a:r>
            <a:endParaRPr lang="en-IN" sz="2000" b="0" strike="noStrike" spc="-1">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24194567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22-07-2024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azure.microsoft.com/en-in/products/machine-learning"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hyperlink" Target="https://www.kaggle.com/datasets/manishkc06/startup-success-prediction" TargetMode="External"/><Relationship Id="rId5" Type="http://schemas.openxmlformats.org/officeDocument/2006/relationships/hyperlink" Target="https://scikit-learn.org/stable/" TargetMode="External"/><Relationship Id="rId4" Type="http://schemas.openxmlformats.org/officeDocument/2006/relationships/hyperlink" Target="https://www.tensorflow.org/" TargetMode="Externa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1" y="-111681"/>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dirty="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6262557" y="1374495"/>
            <a:ext cx="1232810" cy="493626"/>
          </a:xfrm>
          <a:prstGeom prst="rect">
            <a:avLst/>
          </a:prstGeom>
          <a:noFill/>
          <a:ln>
            <a:noFill/>
          </a:ln>
        </p:spPr>
      </p:pic>
      <p:sp>
        <p:nvSpPr>
          <p:cNvPr id="7" name="TextBox 6">
            <a:extLst>
              <a:ext uri="{FF2B5EF4-FFF2-40B4-BE49-F238E27FC236}">
                <a16:creationId xmlns:a16="http://schemas.microsoft.com/office/drawing/2014/main" id="{5FD0626E-7FFA-F384-1DF5-056574800B20}"/>
              </a:ext>
            </a:extLst>
          </p:cNvPr>
          <p:cNvSpPr txBox="1"/>
          <p:nvPr/>
        </p:nvSpPr>
        <p:spPr>
          <a:xfrm>
            <a:off x="1400019" y="1868121"/>
            <a:ext cx="6520068" cy="400110"/>
          </a:xfrm>
          <a:prstGeom prst="rect">
            <a:avLst/>
          </a:prstGeom>
          <a:noFill/>
        </p:spPr>
        <p:txBody>
          <a:bodyPr wrap="square">
            <a:spAutoFit/>
          </a:bodyPr>
          <a:lstStyle/>
          <a:p>
            <a:pPr algn="ctr"/>
            <a:r>
              <a:rPr lang="en-US" sz="2000" b="1" dirty="0"/>
              <a:t>Startup Success Prediction</a:t>
            </a:r>
          </a:p>
        </p:txBody>
      </p:sp>
      <p:pic>
        <p:nvPicPr>
          <p:cNvPr id="9" name="Picture 8" descr="A light bulb with a circuit board&#10;&#10;Description automatically generated">
            <a:extLst>
              <a:ext uri="{FF2B5EF4-FFF2-40B4-BE49-F238E27FC236}">
                <a16:creationId xmlns:a16="http://schemas.microsoft.com/office/drawing/2014/main" id="{517146C1-F52A-4937-FB9E-853075CAE646}"/>
              </a:ext>
            </a:extLst>
          </p:cNvPr>
          <p:cNvPicPr>
            <a:picLocks noChangeAspect="1"/>
          </p:cNvPicPr>
          <p:nvPr/>
        </p:nvPicPr>
        <p:blipFill>
          <a:blip r:embed="rId5"/>
          <a:stretch>
            <a:fillRect/>
          </a:stretch>
        </p:blipFill>
        <p:spPr>
          <a:xfrm>
            <a:off x="1680892" y="1267993"/>
            <a:ext cx="757328" cy="720486"/>
          </a:xfrm>
          <a:prstGeom prst="rect">
            <a:avLst/>
          </a:prstGeom>
        </p:spPr>
      </p:pic>
      <p:sp>
        <p:nvSpPr>
          <p:cNvPr id="4" name="TextBox 3">
            <a:extLst>
              <a:ext uri="{FF2B5EF4-FFF2-40B4-BE49-F238E27FC236}">
                <a16:creationId xmlns:a16="http://schemas.microsoft.com/office/drawing/2014/main" id="{7793D520-CF1F-F8AB-2280-D43D897C8892}"/>
              </a:ext>
            </a:extLst>
          </p:cNvPr>
          <p:cNvSpPr txBox="1"/>
          <p:nvPr/>
        </p:nvSpPr>
        <p:spPr>
          <a:xfrm>
            <a:off x="1680892" y="2459942"/>
            <a:ext cx="3025220" cy="954107"/>
          </a:xfrm>
          <a:prstGeom prst="rect">
            <a:avLst/>
          </a:prstGeom>
          <a:noFill/>
        </p:spPr>
        <p:txBody>
          <a:bodyPr wrap="square" rtlCol="0">
            <a:spAutoFit/>
          </a:bodyPr>
          <a:lstStyle/>
          <a:p>
            <a:r>
              <a:rPr lang="en-US" dirty="0"/>
              <a:t>Team Members: Dhyey Patel	      </a:t>
            </a:r>
          </a:p>
          <a:p>
            <a:r>
              <a:rPr lang="en-US" dirty="0"/>
              <a:t>	        Jignesh Panchal</a:t>
            </a:r>
          </a:p>
          <a:p>
            <a:r>
              <a:rPr lang="en-US" dirty="0"/>
              <a:t>	        Pratham Patel </a:t>
            </a:r>
          </a:p>
          <a:p>
            <a:r>
              <a:rPr lang="en-US" dirty="0"/>
              <a:t>	        Kunal Patil</a:t>
            </a:r>
          </a:p>
        </p:txBody>
      </p:sp>
      <p:sp>
        <p:nvSpPr>
          <p:cNvPr id="6" name="TextBox 5">
            <a:extLst>
              <a:ext uri="{FF2B5EF4-FFF2-40B4-BE49-F238E27FC236}">
                <a16:creationId xmlns:a16="http://schemas.microsoft.com/office/drawing/2014/main" id="{EB28692D-7905-681D-00C4-697DB8453AE4}"/>
              </a:ext>
            </a:extLst>
          </p:cNvPr>
          <p:cNvSpPr txBox="1"/>
          <p:nvPr/>
        </p:nvSpPr>
        <p:spPr>
          <a:xfrm>
            <a:off x="5828857" y="2459942"/>
            <a:ext cx="1700784" cy="307777"/>
          </a:xfrm>
          <a:prstGeom prst="rect">
            <a:avLst/>
          </a:prstGeom>
          <a:noFill/>
        </p:spPr>
        <p:txBody>
          <a:bodyPr wrap="square" rtlCol="0">
            <a:spAutoFit/>
          </a:bodyPr>
          <a:lstStyle/>
          <a:p>
            <a:r>
              <a:rPr lang="en-US" dirty="0"/>
              <a:t>Guide: Jay Rathod</a:t>
            </a:r>
          </a:p>
        </p:txBody>
      </p:sp>
    </p:spTree>
    <p:extLst>
      <p:ext uri="{BB962C8B-B14F-4D97-AF65-F5344CB8AC3E}">
        <p14:creationId xmlns:p14="http://schemas.microsoft.com/office/powerpoint/2010/main" val="23707174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Conclusion</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440DDEA2-9125-13A0-C435-0DC114491657}"/>
              </a:ext>
            </a:extLst>
          </p:cNvPr>
          <p:cNvSpPr txBox="1"/>
          <p:nvPr/>
        </p:nvSpPr>
        <p:spPr>
          <a:xfrm>
            <a:off x="311700" y="1137920"/>
            <a:ext cx="8358167" cy="3108543"/>
          </a:xfrm>
          <a:prstGeom prst="rect">
            <a:avLst/>
          </a:prstGeom>
          <a:noFill/>
        </p:spPr>
        <p:txBody>
          <a:bodyPr wrap="square" rtlCol="0">
            <a:spAutoFit/>
          </a:bodyPr>
          <a:lstStyle/>
          <a:p>
            <a:r>
              <a:rPr lang="en-US" b="1" dirty="0"/>
              <a:t>Effective Prediction: </a:t>
            </a:r>
            <a:r>
              <a:rPr lang="en-US" dirty="0"/>
              <a:t>Successfully developed an AI/ML model that accurately predicts startup success.</a:t>
            </a:r>
            <a:br>
              <a:rPr lang="en-US" dirty="0"/>
            </a:br>
            <a:endParaRPr lang="en-US" b="1" dirty="0"/>
          </a:p>
          <a:p>
            <a:r>
              <a:rPr lang="en-US" b="1" dirty="0"/>
              <a:t>Comprehensive Insights: </a:t>
            </a:r>
            <a:r>
              <a:rPr lang="en-US" dirty="0"/>
              <a:t>Analyzed key factors like location, funding rounds, and current status to provide detailed insights.</a:t>
            </a:r>
            <a:br>
              <a:rPr lang="en-US" dirty="0"/>
            </a:br>
            <a:endParaRPr lang="en-US" dirty="0"/>
          </a:p>
          <a:p>
            <a:r>
              <a:rPr lang="en-US" b="1" dirty="0"/>
              <a:t>Data-Driven Decisions: </a:t>
            </a:r>
            <a:r>
              <a:rPr lang="en-US" dirty="0"/>
              <a:t>Enabled investors and entrepreneurs to make informed, data-driven decisions.</a:t>
            </a:r>
            <a:br>
              <a:rPr lang="en-US" dirty="0"/>
            </a:br>
            <a:endParaRPr lang="en-US" dirty="0"/>
          </a:p>
          <a:p>
            <a:r>
              <a:rPr lang="en-US" b="1" dirty="0"/>
              <a:t>Strategic Planning: </a:t>
            </a:r>
            <a:r>
              <a:rPr lang="en-US" dirty="0"/>
              <a:t>Improved strategic planning and resource allocation for startups.</a:t>
            </a:r>
          </a:p>
          <a:p>
            <a:r>
              <a:rPr lang="en-US" dirty="0"/>
              <a:t>Impact on Ecosystem: Demonstrated the potential of AI and machine learning to revolutionize the startup ecosystem by offering valuable predictions and enhancing the understanding of startup dynamics.</a:t>
            </a:r>
            <a:br>
              <a:rPr lang="en-US" dirty="0"/>
            </a:br>
            <a:endParaRPr lang="en-US" dirty="0"/>
          </a:p>
          <a:p>
            <a:r>
              <a:rPr lang="en-US" b="1" dirty="0"/>
              <a:t>Future Potential: </a:t>
            </a:r>
            <a:r>
              <a:rPr lang="en-US" dirty="0"/>
              <a:t>Highlighted the capability of advanced predictive algorithms to foster successful business strategies and reduce the risk of failure in new ventures.</a:t>
            </a:r>
          </a:p>
        </p:txBody>
      </p:sp>
    </p:spTree>
    <p:extLst>
      <p:ext uri="{BB962C8B-B14F-4D97-AF65-F5344CB8AC3E}">
        <p14:creationId xmlns:p14="http://schemas.microsoft.com/office/powerpoint/2010/main" val="2174784547"/>
      </p:ext>
    </p:ext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Future Scope</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545D92CA-6A67-BF3D-38D5-D8E375FEA849}"/>
              </a:ext>
            </a:extLst>
          </p:cNvPr>
          <p:cNvSpPr txBox="1"/>
          <p:nvPr/>
        </p:nvSpPr>
        <p:spPr>
          <a:xfrm>
            <a:off x="589279" y="1112552"/>
            <a:ext cx="8060268" cy="2179892"/>
          </a:xfrm>
          <a:prstGeom prst="rect">
            <a:avLst/>
          </a:prstGeom>
          <a:noFill/>
        </p:spPr>
        <p:txBody>
          <a:bodyPr wrap="square" rtlCol="0">
            <a:spAutoFit/>
          </a:bodyPr>
          <a:lstStyle/>
          <a:p>
            <a:pPr>
              <a:lnSpc>
                <a:spcPct val="200000"/>
              </a:lnSpc>
            </a:pPr>
            <a:r>
              <a:rPr lang="en-US" b="1" dirty="0"/>
              <a:t>Real-Time Data Integration</a:t>
            </a:r>
            <a:r>
              <a:rPr lang="en-US" dirty="0"/>
              <a:t>: Incorporate real-time data for more accurate predictions.</a:t>
            </a:r>
          </a:p>
          <a:p>
            <a:pPr>
              <a:lnSpc>
                <a:spcPct val="200000"/>
              </a:lnSpc>
            </a:pPr>
            <a:r>
              <a:rPr lang="en-US" b="1" dirty="0"/>
              <a:t>Model Enhancement: </a:t>
            </a:r>
            <a:r>
              <a:rPr lang="en-US" dirty="0"/>
              <a:t>Continuously improve the model with new data and advanced algorithms.</a:t>
            </a:r>
          </a:p>
          <a:p>
            <a:pPr>
              <a:lnSpc>
                <a:spcPct val="200000"/>
              </a:lnSpc>
            </a:pPr>
            <a:r>
              <a:rPr lang="en-US" b="1" dirty="0"/>
              <a:t>Expanded Data Sources: </a:t>
            </a:r>
            <a:r>
              <a:rPr lang="en-US" dirty="0"/>
              <a:t>Include more diverse and global data sources.</a:t>
            </a:r>
          </a:p>
          <a:p>
            <a:pPr>
              <a:lnSpc>
                <a:spcPct val="200000"/>
              </a:lnSpc>
            </a:pPr>
            <a:r>
              <a:rPr lang="en-US" b="1" dirty="0"/>
              <a:t>User Interface Upgrades</a:t>
            </a:r>
            <a:r>
              <a:rPr lang="en-US" dirty="0"/>
              <a:t>: Enhance the dashboard for better user experience.</a:t>
            </a:r>
          </a:p>
          <a:p>
            <a:pPr>
              <a:lnSpc>
                <a:spcPct val="200000"/>
              </a:lnSpc>
            </a:pPr>
            <a:r>
              <a:rPr lang="en-US" b="1" dirty="0"/>
              <a:t>Scalability: </a:t>
            </a:r>
            <a:r>
              <a:rPr lang="en-US" dirty="0"/>
              <a:t>Optimize for handling larger datasets and more users.</a:t>
            </a:r>
          </a:p>
        </p:txBody>
      </p:sp>
    </p:spTree>
    <p:extLst>
      <p:ext uri="{BB962C8B-B14F-4D97-AF65-F5344CB8AC3E}">
        <p14:creationId xmlns:p14="http://schemas.microsoft.com/office/powerpoint/2010/main" val="705114264"/>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44173" y="642794"/>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Reference</a:t>
            </a:r>
            <a:endParaRPr lang="en-US" sz="1600" dirty="0"/>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55600" y="1020436"/>
            <a:ext cx="8572435" cy="27289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lvl="1" indent="-173736">
              <a:lnSpc>
                <a:spcPct val="107000"/>
              </a:lnSpc>
              <a:spcBef>
                <a:spcPts val="499"/>
              </a:spcBef>
              <a:buClr>
                <a:srgbClr val="213163"/>
              </a:buClr>
              <a:buFont typeface="Arial" panose="020B0604020202020204" pitchFamily="34" charset="0"/>
              <a:buChar char="•"/>
            </a:pPr>
            <a:r>
              <a:rPr lang="en-US" b="0" strike="noStrike" spc="-1" dirty="0">
                <a:solidFill>
                  <a:srgbClr val="0000FF"/>
                </a:solidFill>
                <a:latin typeface="+mn-lt"/>
                <a:cs typeface="Times New Roman"/>
                <a:hlinkClick r:id="rId3"/>
              </a:rPr>
              <a:t>https://azure.microsoft.com/en-in/products/machine-learning</a:t>
            </a:r>
            <a:endParaRPr lang="en-US" spc="-1" dirty="0">
              <a:solidFill>
                <a:srgbClr val="0000FF"/>
              </a:solidFill>
              <a:latin typeface="+mn-lt"/>
              <a:ea typeface="Calibri"/>
              <a:cs typeface="Times New Roman"/>
            </a:endParaRPr>
          </a:p>
          <a:p>
            <a:pPr marL="173736" lvl="1" indent="-173736">
              <a:lnSpc>
                <a:spcPct val="107000"/>
              </a:lnSpc>
              <a:spcBef>
                <a:spcPts val="499"/>
              </a:spcBef>
              <a:buClr>
                <a:srgbClr val="213163"/>
              </a:buClr>
              <a:buFont typeface="Arial" panose="020B0604020202020204" pitchFamily="34" charset="0"/>
              <a:buChar char="•"/>
            </a:pPr>
            <a:r>
              <a:rPr lang="en-US" b="0" strike="noStrike" spc="-1" dirty="0">
                <a:solidFill>
                  <a:srgbClr val="0000FF"/>
                </a:solidFill>
                <a:latin typeface="+mn-lt"/>
                <a:cs typeface="Times New Roman"/>
                <a:hlinkClick r:id="rId4"/>
              </a:rPr>
              <a:t>https://www.tensorflow.org/</a:t>
            </a:r>
            <a:endParaRPr lang="en-US" b="0" strike="noStrike" spc="-1" dirty="0">
              <a:solidFill>
                <a:srgbClr val="0000FF"/>
              </a:solidFill>
              <a:latin typeface="+mn-lt"/>
              <a:ea typeface="Calibri"/>
              <a:cs typeface="Times New Roman"/>
            </a:endParaRPr>
          </a:p>
          <a:p>
            <a:pPr marL="173736" lvl="1" indent="-173736">
              <a:lnSpc>
                <a:spcPct val="107000"/>
              </a:lnSpc>
              <a:spcBef>
                <a:spcPts val="499"/>
              </a:spcBef>
              <a:buClr>
                <a:srgbClr val="213163"/>
              </a:buClr>
              <a:buFont typeface="Arial" panose="020B0604020202020204" pitchFamily="34" charset="0"/>
              <a:buChar char="•"/>
            </a:pPr>
            <a:r>
              <a:rPr lang="en-US" b="0" strike="noStrike" spc="-1" dirty="0">
                <a:solidFill>
                  <a:srgbClr val="0000FF"/>
                </a:solidFill>
                <a:latin typeface="+mn-lt"/>
                <a:cs typeface="Times New Roman"/>
                <a:hlinkClick r:id="rId5"/>
              </a:rPr>
              <a:t>https://scikit-learn.org/stable/</a:t>
            </a:r>
            <a:endParaRPr lang="en-US" spc="-1" dirty="0">
              <a:solidFill>
                <a:srgbClr val="0000FF"/>
              </a:solidFill>
              <a:latin typeface="+mn-lt"/>
              <a:ea typeface="Calibri"/>
              <a:cs typeface="Times New Roman"/>
            </a:endParaRPr>
          </a:p>
          <a:p>
            <a:pPr marL="173736" lvl="1" indent="-173736">
              <a:lnSpc>
                <a:spcPct val="107000"/>
              </a:lnSpc>
              <a:spcBef>
                <a:spcPts val="499"/>
              </a:spcBef>
              <a:buClr>
                <a:srgbClr val="213163"/>
              </a:buClr>
              <a:buFont typeface="Arial" panose="020B0604020202020204" pitchFamily="34" charset="0"/>
              <a:buChar char="•"/>
            </a:pPr>
            <a:r>
              <a:rPr lang="en-US" b="0" strike="noStrike" spc="-1" dirty="0">
                <a:solidFill>
                  <a:srgbClr val="0000FF"/>
                </a:solidFill>
                <a:latin typeface="+mn-lt"/>
                <a:cs typeface="Times New Roman"/>
                <a:hlinkClick r:id="rId6"/>
              </a:rPr>
              <a:t>https://www.kaggle.com/datasets/manishkc06/startup-success-prediction</a:t>
            </a:r>
            <a:endParaRPr lang="en-US" b="0" strike="noStrike" spc="-1" dirty="0">
              <a:solidFill>
                <a:srgbClr val="0000FF"/>
              </a:solidFill>
              <a:latin typeface="+mn-lt"/>
              <a:cs typeface="Times New Roman"/>
            </a:endParaRPr>
          </a:p>
          <a:p>
            <a:pPr marL="173736" lvl="1" indent="-173736">
              <a:lnSpc>
                <a:spcPct val="107000"/>
              </a:lnSpc>
              <a:spcBef>
                <a:spcPts val="499"/>
              </a:spcBef>
              <a:buClr>
                <a:srgbClr val="213163"/>
              </a:buClr>
              <a:buFont typeface="Arial" panose="020B0604020202020204" pitchFamily="34" charset="0"/>
              <a:buChar char="•"/>
            </a:pPr>
            <a:endParaRPr lang="en-US" b="0" strike="noStrike" spc="-1" dirty="0">
              <a:solidFill>
                <a:srgbClr val="0000FF"/>
              </a:solidFill>
              <a:latin typeface="+mn-lt"/>
              <a:cs typeface="Times New Roman"/>
            </a:endParaRPr>
          </a:p>
        </p:txBody>
      </p:sp>
    </p:spTree>
    <p:extLst>
      <p:ext uri="{BB962C8B-B14F-4D97-AF65-F5344CB8AC3E}">
        <p14:creationId xmlns:p14="http://schemas.microsoft.com/office/powerpoint/2010/main" val="3709190096"/>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VN20230428_195714(0)">
            <a:hlinkClick r:id="" action="ppaction://media"/>
            <a:extLst>
              <a:ext uri="{FF2B5EF4-FFF2-40B4-BE49-F238E27FC236}">
                <a16:creationId xmlns:a16="http://schemas.microsoft.com/office/drawing/2014/main" id="{E349563B-B43C-CCAE-CB75-01877219252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13660" y="763434"/>
            <a:ext cx="8325293" cy="4004820"/>
          </a:xfrm>
          <a:prstGeom prst="rect">
            <a:avLst/>
          </a:prstGeom>
        </p:spPr>
      </p:pic>
    </p:spTree>
    <p:extLst>
      <p:ext uri="{BB962C8B-B14F-4D97-AF65-F5344CB8AC3E}">
        <p14:creationId xmlns:p14="http://schemas.microsoft.com/office/powerpoint/2010/main" val="312414391"/>
      </p:ext>
    </p:ext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81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a:extLst>
              <a:ext uri="{FF2B5EF4-FFF2-40B4-BE49-F238E27FC236}">
                <a16:creationId xmlns:a16="http://schemas.microsoft.com/office/drawing/2014/main" id="{E1494DD5-904E-76E9-38C0-10A35CC5BDD0}"/>
              </a:ext>
            </a:extLst>
          </p:cNvPr>
          <p:cNvSpPr txBox="1"/>
          <p:nvPr/>
        </p:nvSpPr>
        <p:spPr>
          <a:xfrm>
            <a:off x="624661" y="1436524"/>
            <a:ext cx="6935087" cy="2862322"/>
          </a:xfrm>
          <a:prstGeom prst="rect">
            <a:avLst/>
          </a:prstGeom>
          <a:noFill/>
        </p:spPr>
        <p:txBody>
          <a:bodyPr wrap="square">
            <a:spAutoFit/>
          </a:bodyPr>
          <a:lstStyle/>
          <a:p>
            <a:pPr marL="285750" indent="-285750">
              <a:buFont typeface="Arial" panose="020B0604020202020204" pitchFamily="34" charset="0"/>
              <a:buChar char="•"/>
            </a:pPr>
            <a:r>
              <a:rPr lang="en-US" sz="1800" dirty="0">
                <a:latin typeface="Arial"/>
                <a:ea typeface="+mn-lt"/>
                <a:cs typeface="Arial"/>
              </a:rPr>
              <a:t>Abstract     </a:t>
            </a:r>
            <a:endParaRPr lang="en-US" sz="1800" dirty="0">
              <a:latin typeface="Arial"/>
              <a:cs typeface="Arial"/>
            </a:endParaRPr>
          </a:p>
          <a:p>
            <a:pPr marL="285750" indent="-285750">
              <a:buFont typeface="Arial" panose="020B0604020202020204" pitchFamily="34" charset="0"/>
              <a:buChar char="•"/>
            </a:pPr>
            <a:r>
              <a:rPr lang="en-US" sz="1800" dirty="0">
                <a:latin typeface="Arial"/>
                <a:ea typeface="+mn-lt"/>
                <a:cs typeface="Arial"/>
              </a:rPr>
              <a:t>Problem Statement</a:t>
            </a:r>
            <a:endParaRPr lang="en-US" sz="1800" dirty="0">
              <a:latin typeface="Arial"/>
              <a:cs typeface="Arial"/>
            </a:endParaRPr>
          </a:p>
          <a:p>
            <a:pPr marL="285750" indent="-285750">
              <a:buFont typeface="Arial" panose="020B0604020202020204" pitchFamily="34" charset="0"/>
              <a:buChar char="•"/>
            </a:pPr>
            <a:r>
              <a:rPr lang="en-US" sz="1800" dirty="0">
                <a:latin typeface="Arial"/>
                <a:ea typeface="+mn-lt"/>
                <a:cs typeface="Arial"/>
              </a:rPr>
              <a:t>Aims, Objective &amp; Proposed System/Solution</a:t>
            </a:r>
            <a:endParaRPr lang="en-US" sz="1800" dirty="0">
              <a:latin typeface="Arial"/>
              <a:cs typeface="Arial"/>
            </a:endParaRPr>
          </a:p>
          <a:p>
            <a:pPr marL="285750" indent="-285750">
              <a:buFont typeface="Arial" panose="020B0604020202020204" pitchFamily="34" charset="0"/>
              <a:buChar char="•"/>
            </a:pPr>
            <a:r>
              <a:rPr lang="en-US" sz="1800" dirty="0">
                <a:latin typeface="Arial"/>
                <a:ea typeface="+mn-lt"/>
                <a:cs typeface="Arial"/>
              </a:rPr>
              <a:t>System Design/Architecture </a:t>
            </a:r>
            <a:endParaRPr lang="en-US" sz="1800" dirty="0">
              <a:latin typeface="Arial"/>
              <a:cs typeface="Arial"/>
            </a:endParaRPr>
          </a:p>
          <a:p>
            <a:pPr marL="285750" indent="-285750">
              <a:buFont typeface="Arial" panose="020B0604020202020204" pitchFamily="34" charset="0"/>
              <a:buChar char="•"/>
            </a:pPr>
            <a:r>
              <a:rPr lang="en-US" sz="1800" dirty="0">
                <a:latin typeface="Arial"/>
                <a:ea typeface="+mn-lt"/>
                <a:cs typeface="+mn-lt"/>
              </a:rPr>
              <a:t>System Development Approach (Technology Used) </a:t>
            </a:r>
          </a:p>
          <a:p>
            <a:pPr marL="285750" indent="-285750">
              <a:buFont typeface="Arial" panose="020B0604020202020204" pitchFamily="34" charset="0"/>
              <a:buChar char="•"/>
            </a:pPr>
            <a:r>
              <a:rPr lang="en-US" sz="1800" dirty="0">
                <a:latin typeface="Arial"/>
                <a:ea typeface="+mn-lt"/>
                <a:cs typeface="+mn-lt"/>
              </a:rPr>
              <a:t>Algorithm &amp; Deployment  </a:t>
            </a:r>
            <a:endParaRPr lang="en-US" sz="1800" dirty="0">
              <a:latin typeface="Arial"/>
              <a:cs typeface="Calibri"/>
            </a:endParaRPr>
          </a:p>
          <a:p>
            <a:pPr marL="285750" indent="-285750">
              <a:buFont typeface="Arial" panose="020B0604020202020204" pitchFamily="34" charset="0"/>
              <a:buChar char="•"/>
            </a:pPr>
            <a:r>
              <a:rPr lang="en-US" sz="1800" dirty="0">
                <a:latin typeface="Arial"/>
                <a:ea typeface="+mn-lt"/>
                <a:cs typeface="Arial"/>
              </a:rPr>
              <a:t>Conclusion</a:t>
            </a:r>
          </a:p>
          <a:p>
            <a:pPr marL="285750" indent="-285750">
              <a:buFont typeface="Arial" panose="020B0604020202020204" pitchFamily="34" charset="0"/>
              <a:buChar char="•"/>
            </a:pPr>
            <a:r>
              <a:rPr lang="en-US" sz="1800" dirty="0">
                <a:latin typeface="Arial"/>
                <a:ea typeface="+mn-lt"/>
                <a:cs typeface="Arial"/>
              </a:rPr>
              <a:t>Future Scope</a:t>
            </a:r>
            <a:endParaRPr lang="en-IN" sz="1800" dirty="0"/>
          </a:p>
          <a:p>
            <a:pPr marL="285750" indent="-285750">
              <a:buFont typeface="Arial" panose="020B0604020202020204" pitchFamily="34" charset="0"/>
              <a:buChar char="•"/>
            </a:pPr>
            <a:r>
              <a:rPr lang="en-US" sz="1800" dirty="0">
                <a:latin typeface="Arial"/>
                <a:ea typeface="+mn-lt"/>
                <a:cs typeface="Arial"/>
              </a:rPr>
              <a:t>References</a:t>
            </a:r>
          </a:p>
          <a:p>
            <a:pPr marL="285750" indent="-285750">
              <a:buFont typeface="Arial" panose="020B0604020202020204" pitchFamily="34" charset="0"/>
              <a:buChar char="•"/>
            </a:pPr>
            <a:r>
              <a:rPr lang="en-US" sz="1800" dirty="0">
                <a:ea typeface="+mn-lt"/>
              </a:rPr>
              <a:t>Video of the Project</a:t>
            </a:r>
            <a:endParaRPr lang="en-US" sz="1800" dirty="0">
              <a:latin typeface="Arial"/>
              <a:cs typeface="Arial"/>
            </a:endParaRPr>
          </a:p>
        </p:txBody>
      </p:sp>
    </p:spTree>
    <p:extLst>
      <p:ext uri="{BB962C8B-B14F-4D97-AF65-F5344CB8AC3E}">
        <p14:creationId xmlns:p14="http://schemas.microsoft.com/office/powerpoint/2010/main" val="125300455"/>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Abstract</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A31F600A-AB24-A41B-893E-94508D5A8384}"/>
              </a:ext>
            </a:extLst>
          </p:cNvPr>
          <p:cNvSpPr txBox="1"/>
          <p:nvPr/>
        </p:nvSpPr>
        <p:spPr>
          <a:xfrm>
            <a:off x="386082" y="1097280"/>
            <a:ext cx="4930986" cy="3539430"/>
          </a:xfrm>
          <a:prstGeom prst="rect">
            <a:avLst/>
          </a:prstGeom>
          <a:noFill/>
        </p:spPr>
        <p:txBody>
          <a:bodyPr wrap="square" rtlCol="0">
            <a:spAutoFit/>
          </a:bodyPr>
          <a:lstStyle/>
          <a:p>
            <a:pPr algn="just"/>
            <a:r>
              <a:rPr lang="en-US" dirty="0"/>
              <a:t>This project, titled </a:t>
            </a:r>
            <a:r>
              <a:rPr lang="en-US" b="1" dirty="0"/>
              <a:t>"Startup Success Prediction," </a:t>
            </a:r>
            <a:r>
              <a:rPr lang="en-US" dirty="0"/>
              <a:t>leverages AI and machine learning to predict the success of startups. Utilizing a comprehensive dataset with various parameters such as location, funding rounds, and current status, the model identifies key factors influencing startup outcomes. By implementing advanced predictive algorithms, the project aims to provide insights into the likelihood of success or failure for new ventures. The analysis covers funding distributions, geographical impact, and status trends, offering valuable information for investors and entrepreneurs. This high-level predictive model serves as a powerful tool for making data-driven decisions, enhancing the understanding of startup dynamics, and fostering successful business strategies. The integration of AI and machine learning in this context demonstrates the potential of technology to revolutionize the startup ecosystem.</a:t>
            </a:r>
          </a:p>
        </p:txBody>
      </p:sp>
      <p:pic>
        <p:nvPicPr>
          <p:cNvPr id="5" name="Picture 4">
            <a:extLst>
              <a:ext uri="{FF2B5EF4-FFF2-40B4-BE49-F238E27FC236}">
                <a16:creationId xmlns:a16="http://schemas.microsoft.com/office/drawing/2014/main" id="{1211D2C1-9497-4404-B173-F7634A4D5247}"/>
              </a:ext>
            </a:extLst>
          </p:cNvPr>
          <p:cNvPicPr>
            <a:picLocks noChangeAspect="1"/>
          </p:cNvPicPr>
          <p:nvPr/>
        </p:nvPicPr>
        <p:blipFill>
          <a:blip r:embed="rId2"/>
          <a:stretch>
            <a:fillRect/>
          </a:stretch>
        </p:blipFill>
        <p:spPr>
          <a:xfrm>
            <a:off x="5384799" y="1659193"/>
            <a:ext cx="3672497" cy="2227853"/>
          </a:xfrm>
          <a:prstGeom prst="rect">
            <a:avLst/>
          </a:prstGeom>
        </p:spPr>
      </p:pic>
    </p:spTree>
    <p:extLst>
      <p:ext uri="{BB962C8B-B14F-4D97-AF65-F5344CB8AC3E}">
        <p14:creationId xmlns:p14="http://schemas.microsoft.com/office/powerpoint/2010/main" val="49215490"/>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dirty="0">
                <a:solidFill>
                  <a:srgbClr val="002060"/>
                </a:solidFill>
                <a:latin typeface="Arial" panose="020B0604020202020204" pitchFamily="34" charset="0"/>
                <a:cs typeface="Arial" panose="020B0604020202020204" pitchFamily="34" charset="0"/>
              </a:rPr>
              <a:t>Problem</a:t>
            </a:r>
            <a:r>
              <a:rPr lang="en-US" sz="1400" b="1" dirty="0">
                <a:solidFill>
                  <a:schemeClr val="accent1"/>
                </a:solidFill>
                <a:latin typeface="Arial" panose="020B0604020202020204" pitchFamily="34" charset="0"/>
                <a:cs typeface="Arial" panose="020B0604020202020204" pitchFamily="34" charset="0"/>
              </a:rPr>
              <a:t> </a:t>
            </a:r>
            <a:r>
              <a:rPr lang="en-US" sz="2400" b="1" dirty="0">
                <a:solidFill>
                  <a:srgbClr val="002060"/>
                </a:solidFill>
                <a:latin typeface="Arial" panose="020B0604020202020204" pitchFamily="34" charset="0"/>
                <a:cs typeface="Arial" panose="020B0604020202020204" pitchFamily="34" charset="0"/>
              </a:rPr>
              <a:t>Statement</a:t>
            </a:r>
            <a:endParaRPr lang="en-IN" sz="2400" b="1" dirty="0">
              <a:solidFill>
                <a:srgbClr val="002060"/>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BE149928-9B6C-5CA7-D518-95DED112F9A4}"/>
              </a:ext>
            </a:extLst>
          </p:cNvPr>
          <p:cNvSpPr txBox="1"/>
          <p:nvPr/>
        </p:nvSpPr>
        <p:spPr>
          <a:xfrm>
            <a:off x="579120" y="1255748"/>
            <a:ext cx="4771813" cy="2632003"/>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t>High uncertainty and risk associated with the success of startups.</a:t>
            </a:r>
          </a:p>
          <a:p>
            <a:pPr marL="285750" indent="-285750" algn="just">
              <a:lnSpc>
                <a:spcPct val="150000"/>
              </a:lnSpc>
              <a:buFont typeface="Arial" panose="020B0604020202020204" pitchFamily="34" charset="0"/>
              <a:buChar char="•"/>
            </a:pPr>
            <a:r>
              <a:rPr lang="en-US" sz="1600" dirty="0"/>
              <a:t>Difficulty in predicting success due to various unpredictable factors.</a:t>
            </a:r>
          </a:p>
          <a:p>
            <a:pPr marL="285750" indent="-285750" algn="just">
              <a:lnSpc>
                <a:spcPct val="150000"/>
              </a:lnSpc>
              <a:buFont typeface="Arial" panose="020B0604020202020204" pitchFamily="34" charset="0"/>
              <a:buChar char="•"/>
            </a:pPr>
            <a:r>
              <a:rPr lang="en-US" sz="1600" dirty="0"/>
              <a:t>Need for a data-driven approach to assess and understand factors contributing to startup success or failure.</a:t>
            </a:r>
          </a:p>
        </p:txBody>
      </p:sp>
      <p:pic>
        <p:nvPicPr>
          <p:cNvPr id="4" name="Picture 3">
            <a:extLst>
              <a:ext uri="{FF2B5EF4-FFF2-40B4-BE49-F238E27FC236}">
                <a16:creationId xmlns:a16="http://schemas.microsoft.com/office/drawing/2014/main" id="{34C24F1D-3239-CF37-4405-F7AFA2019CFA}"/>
              </a:ext>
            </a:extLst>
          </p:cNvPr>
          <p:cNvPicPr>
            <a:picLocks noChangeAspect="1"/>
          </p:cNvPicPr>
          <p:nvPr/>
        </p:nvPicPr>
        <p:blipFill>
          <a:blip r:embed="rId2"/>
          <a:stretch>
            <a:fillRect/>
          </a:stretch>
        </p:blipFill>
        <p:spPr>
          <a:xfrm>
            <a:off x="5581226" y="1255748"/>
            <a:ext cx="3442546" cy="2581909"/>
          </a:xfrm>
          <a:prstGeom prst="rect">
            <a:avLst/>
          </a:prstGeom>
        </p:spPr>
      </p:pic>
    </p:spTree>
    <p:extLst>
      <p:ext uri="{BB962C8B-B14F-4D97-AF65-F5344CB8AC3E}">
        <p14:creationId xmlns:p14="http://schemas.microsoft.com/office/powerpoint/2010/main" val="340169599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DBB60-3489-C70E-E0A6-2C0A7BC9946D}"/>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Aim and Objective</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FFFA390-81CE-3F21-DD54-AB53D990E0BB}"/>
              </a:ext>
            </a:extLst>
          </p:cNvPr>
          <p:cNvSpPr txBox="1"/>
          <p:nvPr/>
        </p:nvSpPr>
        <p:spPr>
          <a:xfrm>
            <a:off x="433493" y="1388533"/>
            <a:ext cx="4754880" cy="1237326"/>
          </a:xfrm>
          <a:prstGeom prst="rect">
            <a:avLst/>
          </a:prstGeom>
          <a:noFill/>
        </p:spPr>
        <p:txBody>
          <a:bodyPr wrap="square" rtlCol="0">
            <a:spAutoFit/>
          </a:bodyPr>
          <a:lstStyle/>
          <a:p>
            <a:r>
              <a:rPr lang="en-US" b="1" dirty="0"/>
              <a:t>Primary Objectives</a:t>
            </a:r>
          </a:p>
          <a:p>
            <a:pPr marL="285750" indent="-285750">
              <a:lnSpc>
                <a:spcPct val="150000"/>
              </a:lnSpc>
              <a:buFont typeface="Arial" panose="020B0604020202020204" pitchFamily="34" charset="0"/>
              <a:buChar char="•"/>
            </a:pPr>
            <a:r>
              <a:rPr lang="en-US" dirty="0"/>
              <a:t>Develop an AI/ML model to predict startup success.</a:t>
            </a:r>
          </a:p>
          <a:p>
            <a:pPr marL="285750" indent="-285750">
              <a:lnSpc>
                <a:spcPct val="150000"/>
              </a:lnSpc>
              <a:buFont typeface="Arial" panose="020B0604020202020204" pitchFamily="34" charset="0"/>
              <a:buChar char="•"/>
            </a:pPr>
            <a:r>
              <a:rPr lang="en-US" dirty="0"/>
              <a:t>Analyze factors like location, funding, and status.</a:t>
            </a:r>
          </a:p>
          <a:p>
            <a:pPr marL="285750" indent="-285750">
              <a:lnSpc>
                <a:spcPct val="150000"/>
              </a:lnSpc>
              <a:buFont typeface="Arial" panose="020B0604020202020204" pitchFamily="34" charset="0"/>
              <a:buChar char="•"/>
            </a:pPr>
            <a:r>
              <a:rPr lang="en-US" dirty="0"/>
              <a:t>Provide insights on success likelihood.</a:t>
            </a:r>
          </a:p>
        </p:txBody>
      </p:sp>
      <p:sp>
        <p:nvSpPr>
          <p:cNvPr id="4" name="TextBox 3">
            <a:extLst>
              <a:ext uri="{FF2B5EF4-FFF2-40B4-BE49-F238E27FC236}">
                <a16:creationId xmlns:a16="http://schemas.microsoft.com/office/drawing/2014/main" id="{CC56B490-26F1-9146-876A-831FE85DED9D}"/>
              </a:ext>
            </a:extLst>
          </p:cNvPr>
          <p:cNvSpPr txBox="1"/>
          <p:nvPr/>
        </p:nvSpPr>
        <p:spPr>
          <a:xfrm>
            <a:off x="433493" y="2959946"/>
            <a:ext cx="5134187" cy="1237326"/>
          </a:xfrm>
          <a:prstGeom prst="rect">
            <a:avLst/>
          </a:prstGeom>
          <a:noFill/>
        </p:spPr>
        <p:txBody>
          <a:bodyPr wrap="square" rtlCol="0">
            <a:spAutoFit/>
          </a:bodyPr>
          <a:lstStyle/>
          <a:p>
            <a:r>
              <a:rPr lang="en-US" b="1" dirty="0"/>
              <a:t>Goals</a:t>
            </a:r>
          </a:p>
          <a:p>
            <a:pPr marL="285750" indent="-285750">
              <a:lnSpc>
                <a:spcPct val="150000"/>
              </a:lnSpc>
              <a:buFont typeface="Arial" panose="020B0604020202020204" pitchFamily="34" charset="0"/>
              <a:buChar char="•"/>
            </a:pPr>
            <a:r>
              <a:rPr lang="en-US" dirty="0"/>
              <a:t>Achieve high predictive accuracy.</a:t>
            </a:r>
          </a:p>
          <a:p>
            <a:pPr marL="285750" indent="-285750">
              <a:lnSpc>
                <a:spcPct val="150000"/>
              </a:lnSpc>
              <a:buFont typeface="Arial" panose="020B0604020202020204" pitchFamily="34" charset="0"/>
              <a:buChar char="•"/>
            </a:pPr>
            <a:r>
              <a:rPr lang="en-US" dirty="0"/>
              <a:t>Offer detailed insights on funding, geography, and trends.</a:t>
            </a:r>
          </a:p>
          <a:p>
            <a:pPr marL="285750" indent="-285750">
              <a:lnSpc>
                <a:spcPct val="150000"/>
              </a:lnSpc>
              <a:buFont typeface="Arial" panose="020B0604020202020204" pitchFamily="34" charset="0"/>
              <a:buChar char="•"/>
            </a:pPr>
            <a:r>
              <a:rPr lang="en-US" dirty="0"/>
              <a:t>Provide actionable information for stakeholders.</a:t>
            </a:r>
          </a:p>
        </p:txBody>
      </p:sp>
      <p:pic>
        <p:nvPicPr>
          <p:cNvPr id="8" name="Picture 7">
            <a:extLst>
              <a:ext uri="{FF2B5EF4-FFF2-40B4-BE49-F238E27FC236}">
                <a16:creationId xmlns:a16="http://schemas.microsoft.com/office/drawing/2014/main" id="{4CEAB9FA-AB75-7ACF-98A8-3EEF44ECE8AF}"/>
              </a:ext>
            </a:extLst>
          </p:cNvPr>
          <p:cNvPicPr>
            <a:picLocks noChangeAspect="1"/>
          </p:cNvPicPr>
          <p:nvPr/>
        </p:nvPicPr>
        <p:blipFill>
          <a:blip r:embed="rId2"/>
          <a:stretch>
            <a:fillRect/>
          </a:stretch>
        </p:blipFill>
        <p:spPr>
          <a:xfrm>
            <a:off x="5358120" y="1202426"/>
            <a:ext cx="3352387" cy="2230861"/>
          </a:xfrm>
          <a:prstGeom prst="rect">
            <a:avLst/>
          </a:prstGeom>
        </p:spPr>
      </p:pic>
    </p:spTree>
    <p:extLst>
      <p:ext uri="{BB962C8B-B14F-4D97-AF65-F5344CB8AC3E}">
        <p14:creationId xmlns:p14="http://schemas.microsoft.com/office/powerpoint/2010/main" val="2773291783"/>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Proposed Solution</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E40B5689-0866-1890-8074-CC7BBA24C4C6}"/>
              </a:ext>
            </a:extLst>
          </p:cNvPr>
          <p:cNvSpPr txBox="1"/>
          <p:nvPr/>
        </p:nvSpPr>
        <p:spPr>
          <a:xfrm>
            <a:off x="311700" y="894080"/>
            <a:ext cx="8757921" cy="3930371"/>
          </a:xfrm>
          <a:prstGeom prst="rect">
            <a:avLst/>
          </a:prstGeom>
          <a:noFill/>
        </p:spPr>
        <p:txBody>
          <a:bodyPr wrap="square" rtlCol="0">
            <a:spAutoFit/>
          </a:bodyPr>
          <a:lstStyle/>
          <a:p>
            <a:pPr>
              <a:lnSpc>
                <a:spcPct val="150000"/>
              </a:lnSpc>
            </a:pPr>
            <a:r>
              <a:rPr lang="en-US" b="1" dirty="0"/>
              <a:t>Predictive Model Development: </a:t>
            </a:r>
            <a:r>
              <a:rPr lang="en-US" dirty="0"/>
              <a:t>Leverage AI and machine learning to create a model that predicts startup success.</a:t>
            </a:r>
          </a:p>
          <a:p>
            <a:pPr>
              <a:lnSpc>
                <a:spcPct val="150000"/>
              </a:lnSpc>
            </a:pPr>
            <a:r>
              <a:rPr lang="en-US" b="1" dirty="0"/>
              <a:t>Comprehensive Dataset Analysis</a:t>
            </a:r>
            <a:r>
              <a:rPr lang="en-US" dirty="0"/>
              <a:t>: Utilize a dataset with parameters such as location, funding rounds, and current status to identify key factors influencing outcomes.</a:t>
            </a:r>
          </a:p>
          <a:p>
            <a:pPr>
              <a:lnSpc>
                <a:spcPct val="150000"/>
              </a:lnSpc>
            </a:pPr>
            <a:r>
              <a:rPr lang="en-US" b="1" dirty="0"/>
              <a:t>Advanced Algorithms</a:t>
            </a:r>
            <a:r>
              <a:rPr lang="en-US" dirty="0"/>
              <a:t>: Implement advanced predictive algorithms to analyze the data and provide insights.</a:t>
            </a:r>
          </a:p>
          <a:p>
            <a:pPr>
              <a:lnSpc>
                <a:spcPct val="150000"/>
              </a:lnSpc>
            </a:pPr>
            <a:r>
              <a:rPr lang="en-US" b="1" dirty="0"/>
              <a:t>Key Factors Identification: </a:t>
            </a:r>
            <a:r>
              <a:rPr lang="en-US" dirty="0"/>
              <a:t>Identify and highlight the most significant factors that impact startup success.</a:t>
            </a:r>
          </a:p>
          <a:p>
            <a:pPr>
              <a:lnSpc>
                <a:spcPct val="150000"/>
              </a:lnSpc>
            </a:pPr>
            <a:r>
              <a:rPr lang="en-US" b="1" dirty="0"/>
              <a:t>Insight Generation</a:t>
            </a:r>
            <a:r>
              <a:rPr lang="en-US" dirty="0"/>
              <a:t>: Provide actionable insights and trends for investors and entrepreneurs, covering funding distributions, geographical impact, and status trends.</a:t>
            </a:r>
          </a:p>
          <a:p>
            <a:pPr>
              <a:lnSpc>
                <a:spcPct val="150000"/>
              </a:lnSpc>
            </a:pPr>
            <a:r>
              <a:rPr lang="en-US" b="1" dirty="0"/>
              <a:t>Decision Support: </a:t>
            </a:r>
            <a:r>
              <a:rPr lang="en-US" dirty="0"/>
              <a:t>Enhance decision-making capabilities for stakeholders by offering a high-level predictive model.</a:t>
            </a:r>
          </a:p>
          <a:p>
            <a:pPr>
              <a:lnSpc>
                <a:spcPct val="150000"/>
              </a:lnSpc>
            </a:pPr>
            <a:r>
              <a:rPr lang="en-US" b="1" dirty="0"/>
              <a:t>Technology Integration: </a:t>
            </a:r>
            <a:r>
              <a:rPr lang="en-US" dirty="0"/>
              <a:t>Demonstrate the potential of AI and machine learning to revolutionize the startup ecosystem through data-driven analysis.</a:t>
            </a:r>
          </a:p>
        </p:txBody>
      </p:sp>
    </p:spTree>
    <p:extLst>
      <p:ext uri="{BB962C8B-B14F-4D97-AF65-F5344CB8AC3E}">
        <p14:creationId xmlns:p14="http://schemas.microsoft.com/office/powerpoint/2010/main" val="3754400922"/>
      </p:ext>
    </p:extLst>
  </p:cSld>
  <p:clrMapOvr>
    <a:masterClrMapping/>
  </p:clrMapOvr>
  <mc:AlternateContent xmlns:mc="http://schemas.openxmlformats.org/markup-compatibility/2006">
    <mc:Choice xmlns:p14="http://schemas.microsoft.com/office/powerpoint/2010/main" Requires="p14">
      <p:transition spd="slow" p14:dur="2000">
        <p14:honeycomb/>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6AB8DAF2-B141-0C0D-4015-6BE8A25CFFD1}"/>
              </a:ext>
            </a:extLst>
          </p:cNvPr>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System Architecture</a:t>
            </a:r>
          </a:p>
        </p:txBody>
      </p:sp>
      <p:pic>
        <p:nvPicPr>
          <p:cNvPr id="4" name="Picture 3">
            <a:extLst>
              <a:ext uri="{FF2B5EF4-FFF2-40B4-BE49-F238E27FC236}">
                <a16:creationId xmlns:a16="http://schemas.microsoft.com/office/drawing/2014/main" id="{25B16A74-2A40-2188-D644-B9197CCFDF46}"/>
              </a:ext>
            </a:extLst>
          </p:cNvPr>
          <p:cNvPicPr>
            <a:picLocks noChangeAspect="1"/>
          </p:cNvPicPr>
          <p:nvPr/>
        </p:nvPicPr>
        <p:blipFill>
          <a:blip r:embed="rId2"/>
          <a:stretch>
            <a:fillRect/>
          </a:stretch>
        </p:blipFill>
        <p:spPr>
          <a:xfrm>
            <a:off x="7293663" y="444500"/>
            <a:ext cx="1006581" cy="4371339"/>
          </a:xfrm>
          <a:prstGeom prst="rect">
            <a:avLst/>
          </a:prstGeom>
        </p:spPr>
      </p:pic>
      <p:sp>
        <p:nvSpPr>
          <p:cNvPr id="5" name="TextBox 4">
            <a:extLst>
              <a:ext uri="{FF2B5EF4-FFF2-40B4-BE49-F238E27FC236}">
                <a16:creationId xmlns:a16="http://schemas.microsoft.com/office/drawing/2014/main" id="{FDCD2ECA-69F4-DB5F-60C7-22D1793FB7F4}"/>
              </a:ext>
            </a:extLst>
          </p:cNvPr>
          <p:cNvSpPr txBox="1"/>
          <p:nvPr/>
        </p:nvSpPr>
        <p:spPr>
          <a:xfrm>
            <a:off x="415661" y="845521"/>
            <a:ext cx="3519646" cy="3970318"/>
          </a:xfrm>
          <a:prstGeom prst="rect">
            <a:avLst/>
          </a:prstGeom>
          <a:noFill/>
        </p:spPr>
        <p:txBody>
          <a:bodyPr wrap="square" rtlCol="0">
            <a:spAutoFit/>
          </a:bodyPr>
          <a:lstStyle/>
          <a:p>
            <a:r>
              <a:rPr lang="en-US" sz="1200" b="1" dirty="0"/>
              <a:t>Data Collection</a:t>
            </a:r>
          </a:p>
          <a:p>
            <a:r>
              <a:rPr lang="en-US" sz="1200" dirty="0"/>
              <a:t>Source: Comprehensive dataset including parameters like location, funding rounds, and current status.</a:t>
            </a:r>
          </a:p>
          <a:p>
            <a:r>
              <a:rPr lang="en-US" sz="1200" dirty="0"/>
              <a:t>Tools: APIs, web scraping, and databases.</a:t>
            </a:r>
            <a:br>
              <a:rPr lang="en-US" sz="1200" dirty="0"/>
            </a:br>
            <a:endParaRPr lang="en-US" sz="1200" dirty="0"/>
          </a:p>
          <a:p>
            <a:r>
              <a:rPr lang="en-US" sz="1200" b="1" dirty="0"/>
              <a:t>Data Preprocessing</a:t>
            </a:r>
          </a:p>
          <a:p>
            <a:r>
              <a:rPr lang="en-US" sz="1200" dirty="0"/>
              <a:t>Steps: Cleaning, normalization, and feature engineering.</a:t>
            </a:r>
          </a:p>
          <a:p>
            <a:r>
              <a:rPr lang="en-US" sz="1200" dirty="0"/>
              <a:t>Tools: Python libraries (Pandas, NumPy).</a:t>
            </a:r>
            <a:br>
              <a:rPr lang="en-US" sz="1200" dirty="0"/>
            </a:br>
            <a:endParaRPr lang="en-US" sz="1200" b="1" dirty="0"/>
          </a:p>
          <a:p>
            <a:r>
              <a:rPr lang="en-US" sz="1200" b="1" dirty="0"/>
              <a:t>Model Development</a:t>
            </a:r>
          </a:p>
          <a:p>
            <a:r>
              <a:rPr lang="en-US" sz="1200" dirty="0"/>
              <a:t>Techniques: Machine learning and AI algorithms.</a:t>
            </a:r>
          </a:p>
          <a:p>
            <a:r>
              <a:rPr lang="en-US" sz="1200" dirty="0"/>
              <a:t>Tools: Scikit-learn, TensorFlow, </a:t>
            </a:r>
            <a:r>
              <a:rPr lang="en-US" sz="1200" dirty="0" err="1"/>
              <a:t>Keras</a:t>
            </a:r>
            <a:r>
              <a:rPr lang="en-US" sz="1200" dirty="0"/>
              <a:t>.</a:t>
            </a:r>
          </a:p>
          <a:p>
            <a:r>
              <a:rPr lang="en-US" sz="1200" dirty="0"/>
              <a:t>Process: Training, validation, and testing.</a:t>
            </a:r>
            <a:br>
              <a:rPr lang="en-US" sz="1200" dirty="0"/>
            </a:br>
            <a:endParaRPr lang="en-US" sz="1200" dirty="0"/>
          </a:p>
          <a:p>
            <a:r>
              <a:rPr lang="en-US" sz="1200" b="1" dirty="0"/>
              <a:t>Predictive Analysis</a:t>
            </a:r>
          </a:p>
          <a:p>
            <a:r>
              <a:rPr lang="en-US" sz="1200" dirty="0"/>
              <a:t>Approach: Implement advanced predictive algorithms.</a:t>
            </a:r>
          </a:p>
          <a:p>
            <a:r>
              <a:rPr lang="en-US" sz="1200" dirty="0"/>
              <a:t>Output: Probability of success, key influencing factors.</a:t>
            </a:r>
          </a:p>
        </p:txBody>
      </p:sp>
      <p:sp>
        <p:nvSpPr>
          <p:cNvPr id="6" name="TextBox 5">
            <a:extLst>
              <a:ext uri="{FF2B5EF4-FFF2-40B4-BE49-F238E27FC236}">
                <a16:creationId xmlns:a16="http://schemas.microsoft.com/office/drawing/2014/main" id="{04278295-FBA5-061B-61C9-7AFA5989776E}"/>
              </a:ext>
            </a:extLst>
          </p:cNvPr>
          <p:cNvSpPr txBox="1"/>
          <p:nvPr/>
        </p:nvSpPr>
        <p:spPr>
          <a:xfrm>
            <a:off x="3935307" y="845521"/>
            <a:ext cx="3406986" cy="3970318"/>
          </a:xfrm>
          <a:prstGeom prst="rect">
            <a:avLst/>
          </a:prstGeom>
          <a:noFill/>
        </p:spPr>
        <p:txBody>
          <a:bodyPr wrap="square" rtlCol="0">
            <a:spAutoFit/>
          </a:bodyPr>
          <a:lstStyle/>
          <a:p>
            <a:r>
              <a:rPr lang="en-US" sz="1200" b="1" dirty="0"/>
              <a:t>Insights Generation</a:t>
            </a:r>
          </a:p>
          <a:p>
            <a:r>
              <a:rPr lang="en-US" sz="1200" dirty="0"/>
              <a:t>Analysis: Funding distributions, geographical impact, and status trends.</a:t>
            </a:r>
          </a:p>
          <a:p>
            <a:r>
              <a:rPr lang="en-US" sz="1200" dirty="0"/>
              <a:t>Visualization: Charts, graphs, and reports.</a:t>
            </a:r>
          </a:p>
          <a:p>
            <a:r>
              <a:rPr lang="en-US" sz="1200" dirty="0"/>
              <a:t>Tools: Matplotlib, Seaborn, Tableau.</a:t>
            </a:r>
            <a:br>
              <a:rPr lang="en-US" sz="1200" dirty="0"/>
            </a:br>
            <a:endParaRPr lang="en-US" sz="1200" dirty="0"/>
          </a:p>
          <a:p>
            <a:r>
              <a:rPr lang="en-US" sz="1200" b="1" dirty="0"/>
              <a:t>Deployment</a:t>
            </a:r>
          </a:p>
          <a:p>
            <a:r>
              <a:rPr lang="en-US" sz="1200" dirty="0"/>
              <a:t>Platform: Cloud services ,(Azure)</a:t>
            </a:r>
          </a:p>
          <a:p>
            <a:r>
              <a:rPr lang="en-US" sz="1200" dirty="0"/>
              <a:t>Accessibility: Web app, API endpoints for stakeholders.</a:t>
            </a:r>
            <a:br>
              <a:rPr lang="en-US" sz="1200" dirty="0"/>
            </a:br>
            <a:endParaRPr lang="en-US" sz="1200" b="1" dirty="0"/>
          </a:p>
          <a:p>
            <a:r>
              <a:rPr lang="en-US" sz="1200" b="1" dirty="0"/>
              <a:t>User Interface</a:t>
            </a:r>
          </a:p>
          <a:p>
            <a:r>
              <a:rPr lang="en-US" sz="1200" dirty="0"/>
              <a:t>Design: Interactive dashboard for investors and entrepreneurs.</a:t>
            </a:r>
          </a:p>
          <a:p>
            <a:r>
              <a:rPr lang="en-US" sz="1200" dirty="0"/>
              <a:t>Tools: React, Flask/Django for web app development.</a:t>
            </a:r>
            <a:br>
              <a:rPr lang="en-US" sz="1200" dirty="0"/>
            </a:br>
            <a:endParaRPr lang="en-US" sz="1200" dirty="0"/>
          </a:p>
          <a:p>
            <a:r>
              <a:rPr lang="en-US" sz="1200" b="1" dirty="0"/>
              <a:t>Feedback </a:t>
            </a:r>
          </a:p>
          <a:p>
            <a:r>
              <a:rPr lang="en-US" sz="1200" dirty="0"/>
              <a:t>Data Collection: Continuous data updates.</a:t>
            </a:r>
          </a:p>
          <a:p>
            <a:r>
              <a:rPr lang="en-US" sz="1200" dirty="0"/>
              <a:t>Model Improvement: Retraining with new data.</a:t>
            </a:r>
          </a:p>
          <a:p>
            <a:endParaRPr lang="en-US" sz="1200" dirty="0"/>
          </a:p>
        </p:txBody>
      </p:sp>
    </p:spTree>
    <p:extLst>
      <p:ext uri="{BB962C8B-B14F-4D97-AF65-F5344CB8AC3E}">
        <p14:creationId xmlns:p14="http://schemas.microsoft.com/office/powerpoint/2010/main" val="167368147"/>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78E5F-86A5-ECAF-68D6-5878ABFD3AE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System Deployment Approach</a:t>
            </a:r>
            <a:endParaRPr lang="en-IN" sz="2400" b="1" dirty="0">
              <a:solidFill>
                <a:srgbClr val="002060"/>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8B711063-8059-F610-E1A7-0161ED7F7F0F}"/>
              </a:ext>
            </a:extLst>
          </p:cNvPr>
          <p:cNvPicPr>
            <a:picLocks noChangeAspect="1"/>
          </p:cNvPicPr>
          <p:nvPr/>
        </p:nvPicPr>
        <p:blipFill>
          <a:blip r:embed="rId2"/>
          <a:stretch>
            <a:fillRect/>
          </a:stretch>
        </p:blipFill>
        <p:spPr>
          <a:xfrm>
            <a:off x="311700" y="1004469"/>
            <a:ext cx="4355229" cy="3694006"/>
          </a:xfrm>
          <a:prstGeom prst="rect">
            <a:avLst/>
          </a:prstGeom>
        </p:spPr>
      </p:pic>
      <p:sp>
        <p:nvSpPr>
          <p:cNvPr id="5" name="TextBox 4">
            <a:extLst>
              <a:ext uri="{FF2B5EF4-FFF2-40B4-BE49-F238E27FC236}">
                <a16:creationId xmlns:a16="http://schemas.microsoft.com/office/drawing/2014/main" id="{9707BE1F-6556-CAF8-BABA-AB84D26664B7}"/>
              </a:ext>
            </a:extLst>
          </p:cNvPr>
          <p:cNvSpPr txBox="1"/>
          <p:nvPr/>
        </p:nvSpPr>
        <p:spPr>
          <a:xfrm>
            <a:off x="4666929" y="912678"/>
            <a:ext cx="4267200" cy="3785652"/>
          </a:xfrm>
          <a:prstGeom prst="rect">
            <a:avLst/>
          </a:prstGeom>
          <a:noFill/>
        </p:spPr>
        <p:txBody>
          <a:bodyPr wrap="square" rtlCol="0">
            <a:spAutoFit/>
          </a:bodyPr>
          <a:lstStyle/>
          <a:p>
            <a:r>
              <a:rPr lang="en-US" sz="1000" b="1" dirty="0"/>
              <a:t>Azure Blob Storage: </a:t>
            </a:r>
            <a:r>
              <a:rPr lang="en-US" sz="1000" dirty="0"/>
              <a:t>Store raw and processed data.</a:t>
            </a:r>
          </a:p>
          <a:p>
            <a:r>
              <a:rPr lang="en-US" sz="1000" b="1" dirty="0"/>
              <a:t>Azure SQL Database: </a:t>
            </a:r>
            <a:r>
              <a:rPr lang="en-US" sz="1000" dirty="0"/>
              <a:t>Structured storage for relational data.</a:t>
            </a:r>
          </a:p>
          <a:p>
            <a:r>
              <a:rPr lang="en-US" sz="1000" dirty="0"/>
              <a:t>Model Development and Training</a:t>
            </a:r>
          </a:p>
          <a:p>
            <a:endParaRPr lang="en-US" sz="1000" dirty="0"/>
          </a:p>
          <a:p>
            <a:r>
              <a:rPr lang="en-US" sz="1000" b="1" dirty="0"/>
              <a:t>Azure Machine Learning: </a:t>
            </a:r>
            <a:r>
              <a:rPr lang="en-US" sz="1000" dirty="0"/>
              <a:t>Train and deploy machine learning models.</a:t>
            </a:r>
            <a:br>
              <a:rPr lang="en-US" sz="1000" dirty="0"/>
            </a:br>
            <a:r>
              <a:rPr lang="en-US" sz="1000" b="1" dirty="0"/>
              <a:t>Azure Databricks: </a:t>
            </a:r>
            <a:r>
              <a:rPr lang="en-US" sz="1000" dirty="0"/>
              <a:t>Data processing and feature engineering.</a:t>
            </a:r>
          </a:p>
          <a:p>
            <a:r>
              <a:rPr lang="en-US" sz="1000" dirty="0"/>
              <a:t>Model Deployment</a:t>
            </a:r>
          </a:p>
          <a:p>
            <a:endParaRPr lang="en-US" sz="1000" dirty="0"/>
          </a:p>
          <a:p>
            <a:r>
              <a:rPr lang="en-US" sz="1000" b="1" dirty="0"/>
              <a:t>Azure Kubernetes Service (AKS)</a:t>
            </a:r>
            <a:r>
              <a:rPr lang="en-US" sz="1000" dirty="0"/>
              <a:t>: Deploy predictive models as scalable services.</a:t>
            </a:r>
          </a:p>
          <a:p>
            <a:r>
              <a:rPr lang="en-US" sz="1000" b="1" dirty="0"/>
              <a:t>Azure Functions</a:t>
            </a:r>
            <a:r>
              <a:rPr lang="en-US" sz="1000" dirty="0"/>
              <a:t>: Serverless compute for executing model inferences.</a:t>
            </a:r>
          </a:p>
          <a:p>
            <a:r>
              <a:rPr lang="en-US" sz="1000" dirty="0"/>
              <a:t>Insights and Visualization</a:t>
            </a:r>
          </a:p>
          <a:p>
            <a:endParaRPr lang="en-US" sz="1000" dirty="0"/>
          </a:p>
          <a:p>
            <a:r>
              <a:rPr lang="en-US" sz="1000" b="1" dirty="0"/>
              <a:t>Power BI</a:t>
            </a:r>
            <a:r>
              <a:rPr lang="en-US" sz="1000" dirty="0"/>
              <a:t>: Create interactive dashboards and reports for stakeholders.</a:t>
            </a:r>
          </a:p>
          <a:p>
            <a:r>
              <a:rPr lang="en-US" sz="1000" b="1" dirty="0"/>
              <a:t>Azure Synapse Analytics: </a:t>
            </a:r>
            <a:r>
              <a:rPr lang="en-US" sz="1000" dirty="0"/>
              <a:t>Data integration and advanced analytics.</a:t>
            </a:r>
          </a:p>
          <a:p>
            <a:r>
              <a:rPr lang="en-US" sz="1000" dirty="0"/>
              <a:t>Web Application and API</a:t>
            </a:r>
          </a:p>
          <a:p>
            <a:endParaRPr lang="en-US" sz="1000" dirty="0"/>
          </a:p>
          <a:p>
            <a:r>
              <a:rPr lang="en-US" sz="1000" b="1" dirty="0"/>
              <a:t>Azure App Service: </a:t>
            </a:r>
            <a:r>
              <a:rPr lang="en-US" sz="1000" dirty="0"/>
              <a:t>Host the web application for user access.</a:t>
            </a:r>
          </a:p>
          <a:p>
            <a:r>
              <a:rPr lang="en-US" sz="1000" b="1" dirty="0"/>
              <a:t>Azure API Management: </a:t>
            </a:r>
            <a:r>
              <a:rPr lang="en-US" sz="1000" dirty="0"/>
              <a:t>Manage API endpoints for model predictions.</a:t>
            </a:r>
          </a:p>
          <a:p>
            <a:r>
              <a:rPr lang="en-US" sz="1000" dirty="0"/>
              <a:t>Monitoring and Feedback</a:t>
            </a:r>
          </a:p>
          <a:p>
            <a:endParaRPr lang="en-US" sz="1000" dirty="0"/>
          </a:p>
          <a:p>
            <a:r>
              <a:rPr lang="en-US" sz="1000" b="1" dirty="0"/>
              <a:t>Azure Monitor: </a:t>
            </a:r>
            <a:r>
              <a:rPr lang="en-US" sz="1000" dirty="0"/>
              <a:t>Track performance and usage metrics.</a:t>
            </a:r>
          </a:p>
          <a:p>
            <a:r>
              <a:rPr lang="en-US" sz="1000" b="1" dirty="0"/>
              <a:t>Azure Log Analytics: </a:t>
            </a:r>
            <a:r>
              <a:rPr lang="en-US" sz="1000" dirty="0"/>
              <a:t>Collect and analyze log data for continuous improvement.</a:t>
            </a:r>
          </a:p>
        </p:txBody>
      </p:sp>
    </p:spTree>
    <p:extLst>
      <p:ext uri="{BB962C8B-B14F-4D97-AF65-F5344CB8AC3E}">
        <p14:creationId xmlns:p14="http://schemas.microsoft.com/office/powerpoint/2010/main" val="2761987883"/>
      </p:ext>
    </p:extLst>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6545A-A71E-998F-6939-7CE2A36128CE}"/>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Algorithm &amp; Deployment</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2132299B-9EA4-0CE2-7BBF-0ED7948EE370}"/>
              </a:ext>
            </a:extLst>
          </p:cNvPr>
          <p:cNvSpPr txBox="1"/>
          <p:nvPr/>
        </p:nvSpPr>
        <p:spPr>
          <a:xfrm>
            <a:off x="480906" y="1124373"/>
            <a:ext cx="7484533" cy="3323987"/>
          </a:xfrm>
          <a:prstGeom prst="rect">
            <a:avLst/>
          </a:prstGeom>
          <a:noFill/>
        </p:spPr>
        <p:txBody>
          <a:bodyPr wrap="square" rtlCol="0">
            <a:spAutoFit/>
          </a:bodyPr>
          <a:lstStyle/>
          <a:p>
            <a:r>
              <a:rPr lang="en-US" dirty="0"/>
              <a:t>Data Preprocessing</a:t>
            </a:r>
          </a:p>
          <a:p>
            <a:endParaRPr lang="en-US" dirty="0"/>
          </a:p>
          <a:p>
            <a:r>
              <a:rPr lang="en-US" dirty="0"/>
              <a:t>Clean, normalize, and engineer features from the dataset.</a:t>
            </a:r>
          </a:p>
          <a:p>
            <a:r>
              <a:rPr lang="en-US" dirty="0"/>
              <a:t>Model Training</a:t>
            </a:r>
          </a:p>
          <a:p>
            <a:endParaRPr lang="en-US" dirty="0"/>
          </a:p>
          <a:p>
            <a:r>
              <a:rPr lang="en-US" dirty="0"/>
              <a:t>Use machine learning algorithms to train the predictive model.</a:t>
            </a:r>
          </a:p>
          <a:p>
            <a:r>
              <a:rPr lang="en-US" dirty="0"/>
              <a:t>Techniques: Random Forest, Gradient Boosting, Neural Networks.</a:t>
            </a:r>
          </a:p>
          <a:p>
            <a:r>
              <a:rPr lang="en-US" dirty="0"/>
              <a:t>Model Evaluation</a:t>
            </a:r>
          </a:p>
          <a:p>
            <a:endParaRPr lang="en-US" dirty="0"/>
          </a:p>
          <a:p>
            <a:r>
              <a:rPr lang="en-US" dirty="0"/>
              <a:t>Validate model accuracy with test data.</a:t>
            </a:r>
          </a:p>
          <a:p>
            <a:r>
              <a:rPr lang="en-US" dirty="0"/>
              <a:t>Metrics: Accuracy, Precision, Recall, F1 Score.</a:t>
            </a:r>
          </a:p>
          <a:p>
            <a:r>
              <a:rPr lang="en-US" dirty="0"/>
              <a:t>Deployment</a:t>
            </a:r>
          </a:p>
          <a:p>
            <a:endParaRPr lang="en-US" dirty="0"/>
          </a:p>
          <a:p>
            <a:r>
              <a:rPr lang="en-US" dirty="0"/>
              <a:t>Deploy the trained model on Azure Kubernetes Service (AKS).</a:t>
            </a:r>
          </a:p>
          <a:p>
            <a:r>
              <a:rPr lang="en-US" dirty="0"/>
              <a:t>Provide API endpoints for real-time predictions.</a:t>
            </a:r>
          </a:p>
        </p:txBody>
      </p:sp>
    </p:spTree>
    <p:extLst>
      <p:ext uri="{BB962C8B-B14F-4D97-AF65-F5344CB8AC3E}">
        <p14:creationId xmlns:p14="http://schemas.microsoft.com/office/powerpoint/2010/main" val="1979684172"/>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500</TotalTime>
  <Words>1161</Words>
  <Application>Microsoft Office PowerPoint</Application>
  <PresentationFormat>On-screen Show (16:9)</PresentationFormat>
  <Paragraphs>134</Paragraphs>
  <Slides>14</Slides>
  <Notes>4</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Times New Roman</vt:lpstr>
      <vt:lpstr>Simple Light</vt:lpstr>
      <vt:lpstr>PowerPoint Presentation</vt:lpstr>
      <vt:lpstr>PowerPoint Presentation</vt:lpstr>
      <vt:lpstr>Abstract</vt:lpstr>
      <vt:lpstr>Problem Statement</vt:lpstr>
      <vt:lpstr>Aim and Objective</vt:lpstr>
      <vt:lpstr>Proposed Solution</vt:lpstr>
      <vt:lpstr>System Architecture</vt:lpstr>
      <vt:lpstr>System Deployment Approach</vt:lpstr>
      <vt:lpstr>Algorithm &amp; Deployment</vt:lpstr>
      <vt:lpstr>Conclusion</vt:lpstr>
      <vt:lpstr>Future Scope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Dhyey Bhuva</dc:creator>
  <cp:lastModifiedBy>IT_4066</cp:lastModifiedBy>
  <cp:revision>164</cp:revision>
  <dcterms:modified xsi:type="dcterms:W3CDTF">2024-07-22T03:30:49Z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